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18288000" cy="10287000"/>
  <p:notesSz cx="6858000" cy="9144000"/>
  <p:embeddedFontLst>
    <p:embeddedFont>
      <p:font typeface="Calibri" panose="020F0502020204030204" pitchFamily="34" charset="0"/>
      <p:regular r:id="rId7"/>
      <p:bold r:id="rId8"/>
      <p:italic r:id="rId9"/>
      <p:boldItalic r:id="rId10"/>
    </p:embeddedFont>
    <p:embeddedFont>
      <p:font typeface="Nourd" panose="020B0604020202020204" charset="0"/>
      <p:regular r:id="rId11"/>
    </p:embeddedFont>
    <p:embeddedFont>
      <p:font typeface="Nourd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57706"/>
          <a:stretch>
            <a:fillRect/>
          </a:stretch>
        </p:blipFill>
        <p:spPr>
          <a:xfrm>
            <a:off x="0" y="0"/>
            <a:ext cx="18288000" cy="51435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220749" y="1493258"/>
            <a:ext cx="1846503" cy="2090868"/>
          </a:xfrm>
          <a:prstGeom prst="rect">
            <a:avLst/>
          </a:prstGeom>
        </p:spPr>
      </p:pic>
      <p:sp>
        <p:nvSpPr>
          <p:cNvPr id="4" name="TextBox 4"/>
          <p:cNvSpPr txBox="1"/>
          <p:nvPr/>
        </p:nvSpPr>
        <p:spPr>
          <a:xfrm>
            <a:off x="4304645" y="3450775"/>
            <a:ext cx="9678710" cy="1276351"/>
          </a:xfrm>
          <a:prstGeom prst="rect">
            <a:avLst/>
          </a:prstGeom>
        </p:spPr>
        <p:txBody>
          <a:bodyPr lIns="0" tIns="0" rIns="0" bIns="0" rtlCol="0" anchor="t">
            <a:spAutoFit/>
          </a:bodyPr>
          <a:lstStyle/>
          <a:p>
            <a:pPr algn="ctr">
              <a:lnSpc>
                <a:spcPts val="10499"/>
              </a:lnSpc>
            </a:pPr>
            <a:r>
              <a:rPr lang="en-US" sz="7499">
                <a:solidFill>
                  <a:srgbClr val="FFFFFF"/>
                </a:solidFill>
                <a:latin typeface="Nourd Bold"/>
              </a:rPr>
              <a:t>WE PLANT WE CARE</a:t>
            </a:r>
          </a:p>
        </p:txBody>
      </p:sp>
      <p:sp>
        <p:nvSpPr>
          <p:cNvPr id="5" name="TextBox 5"/>
          <p:cNvSpPr txBox="1"/>
          <p:nvPr/>
        </p:nvSpPr>
        <p:spPr>
          <a:xfrm>
            <a:off x="4690615" y="6101426"/>
            <a:ext cx="8906770" cy="621030"/>
          </a:xfrm>
          <a:prstGeom prst="rect">
            <a:avLst/>
          </a:prstGeom>
        </p:spPr>
        <p:txBody>
          <a:bodyPr lIns="0" tIns="0" rIns="0" bIns="0" rtlCol="0" anchor="t">
            <a:spAutoFit/>
          </a:bodyPr>
          <a:lstStyle/>
          <a:p>
            <a:pPr algn="ctr">
              <a:lnSpc>
                <a:spcPts val="5160"/>
              </a:lnSpc>
            </a:pPr>
            <a:r>
              <a:rPr lang="en-US" sz="4000">
                <a:solidFill>
                  <a:srgbClr val="2A2B2A"/>
                </a:solidFill>
                <a:latin typeface="Nourd"/>
              </a:rPr>
              <a:t>A step towards saving the future...</a:t>
            </a:r>
          </a:p>
        </p:txBody>
      </p:sp>
      <p:sp>
        <p:nvSpPr>
          <p:cNvPr id="6" name="AutoShape 6"/>
          <p:cNvSpPr/>
          <p:nvPr/>
        </p:nvSpPr>
        <p:spPr>
          <a:xfrm>
            <a:off x="7520940" y="7790876"/>
            <a:ext cx="3246120" cy="0"/>
          </a:xfrm>
          <a:prstGeom prst="line">
            <a:avLst/>
          </a:prstGeom>
          <a:ln w="57150" cap="flat">
            <a:solidFill>
              <a:srgbClr val="303931"/>
            </a:solidFill>
            <a:prstDash val="solid"/>
            <a:headEnd type="none" w="sm" len="sm"/>
            <a:tailEnd type="none" w="sm" len="sm"/>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200900"/>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BE7E7"/>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l="26268" r="24392"/>
          <a:stretch>
            <a:fillRect/>
          </a:stretch>
        </p:blipFill>
        <p:spPr>
          <a:xfrm>
            <a:off x="1543050" y="1797575"/>
            <a:ext cx="5144083" cy="6946375"/>
          </a:xfrm>
          <a:prstGeom prst="rect">
            <a:avLst/>
          </a:prstGeom>
        </p:spPr>
      </p:pic>
      <p:grpSp>
        <p:nvGrpSpPr>
          <p:cNvPr id="6" name="Group 6"/>
          <p:cNvGrpSpPr/>
          <p:nvPr/>
        </p:nvGrpSpPr>
        <p:grpSpPr>
          <a:xfrm>
            <a:off x="7600950" y="0"/>
            <a:ext cx="1303723" cy="2754542"/>
            <a:chOff x="0" y="0"/>
            <a:chExt cx="343367" cy="725476"/>
          </a:xfrm>
        </p:grpSpPr>
        <p:sp>
          <p:nvSpPr>
            <p:cNvPr id="7" name="Freeform 7"/>
            <p:cNvSpPr/>
            <p:nvPr/>
          </p:nvSpPr>
          <p:spPr>
            <a:xfrm>
              <a:off x="0" y="0"/>
              <a:ext cx="343367" cy="725476"/>
            </a:xfrm>
            <a:custGeom>
              <a:avLst/>
              <a:gdLst/>
              <a:ahLst/>
              <a:cxnLst/>
              <a:rect l="l" t="t" r="r" b="b"/>
              <a:pathLst>
                <a:path w="343367" h="725476">
                  <a:moveTo>
                    <a:pt x="0" y="0"/>
                  </a:moveTo>
                  <a:lnTo>
                    <a:pt x="343367" y="0"/>
                  </a:lnTo>
                  <a:lnTo>
                    <a:pt x="343367" y="725476"/>
                  </a:lnTo>
                  <a:lnTo>
                    <a:pt x="0" y="725476"/>
                  </a:lnTo>
                  <a:close/>
                </a:path>
              </a:pathLst>
            </a:custGeom>
            <a:solidFill>
              <a:srgbClr val="396035"/>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7600950" y="3366391"/>
            <a:ext cx="7425534" cy="936625"/>
          </a:xfrm>
          <a:prstGeom prst="rect">
            <a:avLst/>
          </a:prstGeom>
        </p:spPr>
        <p:txBody>
          <a:bodyPr lIns="0" tIns="0" rIns="0" bIns="0" rtlCol="0" anchor="t">
            <a:spAutoFit/>
          </a:bodyPr>
          <a:lstStyle/>
          <a:p>
            <a:pPr>
              <a:lnSpc>
                <a:spcPts val="7699"/>
              </a:lnSpc>
            </a:pPr>
            <a:r>
              <a:rPr lang="en-US" sz="5499">
                <a:solidFill>
                  <a:srgbClr val="000000"/>
                </a:solidFill>
                <a:latin typeface="Nourd Bold"/>
              </a:rPr>
              <a:t>Introduction</a:t>
            </a:r>
          </a:p>
        </p:txBody>
      </p:sp>
      <p:sp>
        <p:nvSpPr>
          <p:cNvPr id="10" name="TextBox 10"/>
          <p:cNvSpPr txBox="1"/>
          <p:nvPr/>
        </p:nvSpPr>
        <p:spPr>
          <a:xfrm>
            <a:off x="7600950" y="4245866"/>
            <a:ext cx="9658350" cy="2647950"/>
          </a:xfrm>
          <a:prstGeom prst="rect">
            <a:avLst/>
          </a:prstGeom>
        </p:spPr>
        <p:txBody>
          <a:bodyPr lIns="0" tIns="0" rIns="0" bIns="0" rtlCol="0" anchor="t">
            <a:spAutoFit/>
          </a:bodyPr>
          <a:lstStyle/>
          <a:p>
            <a:pPr>
              <a:lnSpc>
                <a:spcPts val="4200"/>
              </a:lnSpc>
            </a:pPr>
            <a:r>
              <a:rPr lang="en-US" sz="3000">
                <a:solidFill>
                  <a:srgbClr val="000000"/>
                </a:solidFill>
                <a:latin typeface="Nourd"/>
              </a:rPr>
              <a:t>So our aim is to basically target and save small plants so that they can grow. Every many saplings are planted but only few of them survive due to lack of care, but not any more. We have come up with an solution to this issue.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805619"/>
            <a:ext cx="1303723" cy="2754542"/>
            <a:chOff x="0" y="0"/>
            <a:chExt cx="343367" cy="725476"/>
          </a:xfrm>
        </p:grpSpPr>
        <p:sp>
          <p:nvSpPr>
            <p:cNvPr id="3" name="Freeform 3"/>
            <p:cNvSpPr/>
            <p:nvPr/>
          </p:nvSpPr>
          <p:spPr>
            <a:xfrm>
              <a:off x="0" y="0"/>
              <a:ext cx="343367" cy="725476"/>
            </a:xfrm>
            <a:custGeom>
              <a:avLst/>
              <a:gdLst/>
              <a:ahLst/>
              <a:cxnLst/>
              <a:rect l="l" t="t" r="r" b="b"/>
              <a:pathLst>
                <a:path w="343367" h="725476">
                  <a:moveTo>
                    <a:pt x="0" y="0"/>
                  </a:moveTo>
                  <a:lnTo>
                    <a:pt x="343367" y="0"/>
                  </a:lnTo>
                  <a:lnTo>
                    <a:pt x="343367" y="725476"/>
                  </a:lnTo>
                  <a:lnTo>
                    <a:pt x="0" y="725476"/>
                  </a:lnTo>
                  <a:close/>
                </a:path>
              </a:pathLst>
            </a:custGeom>
            <a:solidFill>
              <a:srgbClr val="39603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8280941"/>
            <a:ext cx="3252260" cy="2006059"/>
            <a:chOff x="0" y="0"/>
            <a:chExt cx="856562" cy="528345"/>
          </a:xfrm>
        </p:grpSpPr>
        <p:sp>
          <p:nvSpPr>
            <p:cNvPr id="6" name="Freeform 6"/>
            <p:cNvSpPr/>
            <p:nvPr/>
          </p:nvSpPr>
          <p:spPr>
            <a:xfrm>
              <a:off x="0" y="0"/>
              <a:ext cx="856562" cy="528345"/>
            </a:xfrm>
            <a:custGeom>
              <a:avLst/>
              <a:gdLst/>
              <a:ahLst/>
              <a:cxnLst/>
              <a:rect l="l" t="t" r="r" b="b"/>
              <a:pathLst>
                <a:path w="856562" h="528345">
                  <a:moveTo>
                    <a:pt x="0" y="0"/>
                  </a:moveTo>
                  <a:lnTo>
                    <a:pt x="856562" y="0"/>
                  </a:lnTo>
                  <a:lnTo>
                    <a:pt x="856562" y="528345"/>
                  </a:lnTo>
                  <a:lnTo>
                    <a:pt x="0" y="528345"/>
                  </a:lnTo>
                  <a:close/>
                </a:path>
              </a:pathLst>
            </a:custGeom>
            <a:solidFill>
              <a:srgbClr val="EBE7E7"/>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8" name="Picture 8"/>
          <p:cNvPicPr>
            <a:picLocks noChangeAspect="1"/>
          </p:cNvPicPr>
          <p:nvPr/>
        </p:nvPicPr>
        <p:blipFill>
          <a:blip r:embed="rId2"/>
          <a:srcRect/>
          <a:stretch>
            <a:fillRect/>
          </a:stretch>
        </p:blipFill>
        <p:spPr>
          <a:xfrm>
            <a:off x="1028700" y="4515847"/>
            <a:ext cx="7104798" cy="4742453"/>
          </a:xfrm>
          <a:prstGeom prst="rect">
            <a:avLst/>
          </a:prstGeom>
        </p:spPr>
      </p:pic>
      <p:sp>
        <p:nvSpPr>
          <p:cNvPr id="9" name="TextBox 9"/>
          <p:cNvSpPr txBox="1"/>
          <p:nvPr/>
        </p:nvSpPr>
        <p:spPr>
          <a:xfrm>
            <a:off x="1028700" y="2499722"/>
            <a:ext cx="7104798" cy="1525524"/>
          </a:xfrm>
          <a:prstGeom prst="rect">
            <a:avLst/>
          </a:prstGeom>
        </p:spPr>
        <p:txBody>
          <a:bodyPr lIns="0" tIns="0" rIns="0" bIns="0" rtlCol="0" anchor="t">
            <a:spAutoFit/>
          </a:bodyPr>
          <a:lstStyle/>
          <a:p>
            <a:pPr>
              <a:lnSpc>
                <a:spcPts val="5927"/>
              </a:lnSpc>
            </a:pPr>
            <a:r>
              <a:rPr lang="en-US" sz="5199">
                <a:solidFill>
                  <a:srgbClr val="000000"/>
                </a:solidFill>
                <a:latin typeface="Nourd Bold"/>
              </a:rPr>
              <a:t>Plant A Green Tree And Live Younger</a:t>
            </a:r>
          </a:p>
        </p:txBody>
      </p:sp>
      <p:sp>
        <p:nvSpPr>
          <p:cNvPr id="10" name="TextBox 10"/>
          <p:cNvSpPr txBox="1"/>
          <p:nvPr/>
        </p:nvSpPr>
        <p:spPr>
          <a:xfrm>
            <a:off x="9393240" y="1901299"/>
            <a:ext cx="7866060" cy="1884045"/>
          </a:xfrm>
          <a:prstGeom prst="rect">
            <a:avLst/>
          </a:prstGeom>
        </p:spPr>
        <p:txBody>
          <a:bodyPr lIns="0" tIns="0" rIns="0" bIns="0" rtlCol="0" anchor="t">
            <a:spAutoFit/>
          </a:bodyPr>
          <a:lstStyle/>
          <a:p>
            <a:pPr>
              <a:lnSpc>
                <a:spcPts val="3780"/>
              </a:lnSpc>
            </a:pPr>
            <a:r>
              <a:rPr lang="en-US" sz="2700">
                <a:solidFill>
                  <a:srgbClr val="000000"/>
                </a:solidFill>
                <a:latin typeface="Nourd"/>
              </a:rPr>
              <a:t>Forest department will hire some caretakers to take care of plants. Caretakers will be using a application made by us which will assign him his daily work</a:t>
            </a:r>
          </a:p>
        </p:txBody>
      </p:sp>
      <p:sp>
        <p:nvSpPr>
          <p:cNvPr id="11" name="TextBox 11"/>
          <p:cNvSpPr txBox="1"/>
          <p:nvPr/>
        </p:nvSpPr>
        <p:spPr>
          <a:xfrm>
            <a:off x="9393240" y="733169"/>
            <a:ext cx="1052632" cy="1019165"/>
          </a:xfrm>
          <a:prstGeom prst="rect">
            <a:avLst/>
          </a:prstGeom>
        </p:spPr>
        <p:txBody>
          <a:bodyPr lIns="0" tIns="0" rIns="0" bIns="0" rtlCol="0" anchor="t">
            <a:spAutoFit/>
          </a:bodyPr>
          <a:lstStyle/>
          <a:p>
            <a:pPr algn="ctr">
              <a:lnSpc>
                <a:spcPts val="8400"/>
              </a:lnSpc>
            </a:pPr>
            <a:r>
              <a:rPr lang="en-US" sz="6000">
                <a:solidFill>
                  <a:srgbClr val="000000"/>
                </a:solidFill>
                <a:latin typeface="Nourd Bold"/>
              </a:rPr>
              <a:t>01.</a:t>
            </a:r>
          </a:p>
        </p:txBody>
      </p:sp>
      <p:sp>
        <p:nvSpPr>
          <p:cNvPr id="12" name="TextBox 12"/>
          <p:cNvSpPr txBox="1"/>
          <p:nvPr/>
        </p:nvSpPr>
        <p:spPr>
          <a:xfrm>
            <a:off x="9393240" y="4923655"/>
            <a:ext cx="7866060" cy="1884045"/>
          </a:xfrm>
          <a:prstGeom prst="rect">
            <a:avLst/>
          </a:prstGeom>
        </p:spPr>
        <p:txBody>
          <a:bodyPr lIns="0" tIns="0" rIns="0" bIns="0" rtlCol="0" anchor="t">
            <a:spAutoFit/>
          </a:bodyPr>
          <a:lstStyle/>
          <a:p>
            <a:pPr>
              <a:lnSpc>
                <a:spcPts val="3780"/>
              </a:lnSpc>
            </a:pPr>
            <a:r>
              <a:rPr lang="en-US" sz="2700">
                <a:solidFill>
                  <a:srgbClr val="000000"/>
                </a:solidFill>
                <a:latin typeface="Nourd"/>
              </a:rPr>
              <a:t>Caretaker's job will be to take care of sapling, check soil and sapling's health status and update us, and we will share that data in our public website.</a:t>
            </a:r>
          </a:p>
        </p:txBody>
      </p:sp>
      <p:sp>
        <p:nvSpPr>
          <p:cNvPr id="13" name="TextBox 13"/>
          <p:cNvSpPr txBox="1"/>
          <p:nvPr/>
        </p:nvSpPr>
        <p:spPr>
          <a:xfrm>
            <a:off x="9301919" y="3755525"/>
            <a:ext cx="1235273" cy="1019165"/>
          </a:xfrm>
          <a:prstGeom prst="rect">
            <a:avLst/>
          </a:prstGeom>
        </p:spPr>
        <p:txBody>
          <a:bodyPr lIns="0" tIns="0" rIns="0" bIns="0" rtlCol="0" anchor="t">
            <a:spAutoFit/>
          </a:bodyPr>
          <a:lstStyle/>
          <a:p>
            <a:pPr algn="ctr">
              <a:lnSpc>
                <a:spcPts val="8400"/>
              </a:lnSpc>
            </a:pPr>
            <a:r>
              <a:rPr lang="en-US" sz="6000">
                <a:solidFill>
                  <a:srgbClr val="000000"/>
                </a:solidFill>
                <a:latin typeface="Nourd Bold"/>
              </a:rPr>
              <a:t>02.</a:t>
            </a:r>
          </a:p>
        </p:txBody>
      </p:sp>
      <p:sp>
        <p:nvSpPr>
          <p:cNvPr id="14" name="TextBox 14"/>
          <p:cNvSpPr txBox="1"/>
          <p:nvPr/>
        </p:nvSpPr>
        <p:spPr>
          <a:xfrm>
            <a:off x="9484561" y="7876176"/>
            <a:ext cx="7866060" cy="2360295"/>
          </a:xfrm>
          <a:prstGeom prst="rect">
            <a:avLst/>
          </a:prstGeom>
        </p:spPr>
        <p:txBody>
          <a:bodyPr lIns="0" tIns="0" rIns="0" bIns="0" rtlCol="0" anchor="t">
            <a:spAutoFit/>
          </a:bodyPr>
          <a:lstStyle/>
          <a:p>
            <a:pPr>
              <a:lnSpc>
                <a:spcPts val="3780"/>
              </a:lnSpc>
            </a:pPr>
            <a:r>
              <a:rPr lang="en-US" sz="2700">
                <a:solidFill>
                  <a:srgbClr val="000000"/>
                </a:solidFill>
                <a:latin typeface="Nourd"/>
              </a:rPr>
              <a:t>You can also have a plant of your own. We will share your plants detail with you. Just visit our website, contribute a small amount and your plant will be planted and you will get a unique plant ID</a:t>
            </a:r>
          </a:p>
          <a:p>
            <a:pPr>
              <a:lnSpc>
                <a:spcPts val="3780"/>
              </a:lnSpc>
            </a:pPr>
            <a:r>
              <a:rPr lang="en-US" sz="2700">
                <a:solidFill>
                  <a:srgbClr val="000000"/>
                </a:solidFill>
                <a:latin typeface="Nourd"/>
              </a:rPr>
              <a:t>to keep track.</a:t>
            </a:r>
          </a:p>
        </p:txBody>
      </p:sp>
      <p:sp>
        <p:nvSpPr>
          <p:cNvPr id="15" name="TextBox 15"/>
          <p:cNvSpPr txBox="1"/>
          <p:nvPr/>
        </p:nvSpPr>
        <p:spPr>
          <a:xfrm>
            <a:off x="9394312" y="6708046"/>
            <a:ext cx="1233130" cy="1019165"/>
          </a:xfrm>
          <a:prstGeom prst="rect">
            <a:avLst/>
          </a:prstGeom>
        </p:spPr>
        <p:txBody>
          <a:bodyPr lIns="0" tIns="0" rIns="0" bIns="0" rtlCol="0" anchor="t">
            <a:spAutoFit/>
          </a:bodyPr>
          <a:lstStyle/>
          <a:p>
            <a:pPr algn="ctr">
              <a:lnSpc>
                <a:spcPts val="8400"/>
              </a:lnSpc>
            </a:pPr>
            <a:r>
              <a:rPr lang="en-US" sz="6000">
                <a:solidFill>
                  <a:srgbClr val="000000"/>
                </a:solidFill>
                <a:latin typeface="Nourd Bold"/>
              </a:rPr>
              <a:t>03.</a:t>
            </a:r>
          </a:p>
        </p:txBody>
      </p:sp>
      <p:sp>
        <p:nvSpPr>
          <p:cNvPr id="16" name="TextBox 16"/>
          <p:cNvSpPr txBox="1"/>
          <p:nvPr/>
        </p:nvSpPr>
        <p:spPr>
          <a:xfrm>
            <a:off x="10744555" y="7070620"/>
            <a:ext cx="2673036" cy="596900"/>
          </a:xfrm>
          <a:prstGeom prst="rect">
            <a:avLst/>
          </a:prstGeom>
        </p:spPr>
        <p:txBody>
          <a:bodyPr lIns="0" tIns="0" rIns="0" bIns="0" rtlCol="0" anchor="t">
            <a:spAutoFit/>
          </a:bodyPr>
          <a:lstStyle/>
          <a:p>
            <a:pPr>
              <a:lnSpc>
                <a:spcPts val="4899"/>
              </a:lnSpc>
            </a:pPr>
            <a:r>
              <a:rPr lang="en-US" sz="3499">
                <a:solidFill>
                  <a:srgbClr val="000000"/>
                </a:solidFill>
                <a:latin typeface="Nourd Bold"/>
              </a:rPr>
              <a:t>Title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062451" y="4974743"/>
            <a:ext cx="6374708" cy="4249805"/>
          </a:xfrm>
          <a:prstGeom prst="rect">
            <a:avLst/>
          </a:prstGeom>
        </p:spPr>
      </p:pic>
      <p:grpSp>
        <p:nvGrpSpPr>
          <p:cNvPr id="3" name="Group 3"/>
          <p:cNvGrpSpPr/>
          <p:nvPr/>
        </p:nvGrpSpPr>
        <p:grpSpPr>
          <a:xfrm>
            <a:off x="2946082" y="-348571"/>
            <a:ext cx="1303723" cy="2754542"/>
            <a:chOff x="0" y="0"/>
            <a:chExt cx="343367" cy="725476"/>
          </a:xfrm>
        </p:grpSpPr>
        <p:sp>
          <p:nvSpPr>
            <p:cNvPr id="4" name="Freeform 4"/>
            <p:cNvSpPr/>
            <p:nvPr/>
          </p:nvSpPr>
          <p:spPr>
            <a:xfrm>
              <a:off x="0" y="0"/>
              <a:ext cx="343367" cy="725476"/>
            </a:xfrm>
            <a:custGeom>
              <a:avLst/>
              <a:gdLst/>
              <a:ahLst/>
              <a:cxnLst/>
              <a:rect l="l" t="t" r="r" b="b"/>
              <a:pathLst>
                <a:path w="343367" h="725476">
                  <a:moveTo>
                    <a:pt x="0" y="0"/>
                  </a:moveTo>
                  <a:lnTo>
                    <a:pt x="343367" y="0"/>
                  </a:lnTo>
                  <a:lnTo>
                    <a:pt x="343367" y="725476"/>
                  </a:lnTo>
                  <a:lnTo>
                    <a:pt x="0" y="725476"/>
                  </a:lnTo>
                  <a:close/>
                </a:path>
              </a:pathLst>
            </a:custGeom>
            <a:solidFill>
              <a:srgbClr val="396035"/>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3"/>
          <a:srcRect l="21113" r="10000"/>
          <a:stretch>
            <a:fillRect/>
          </a:stretch>
        </p:blipFill>
        <p:spPr>
          <a:xfrm>
            <a:off x="13563776" y="0"/>
            <a:ext cx="4724224" cy="10287000"/>
          </a:xfrm>
          <a:prstGeom prst="rect">
            <a:avLst/>
          </a:prstGeom>
        </p:spPr>
      </p:pic>
      <p:grpSp>
        <p:nvGrpSpPr>
          <p:cNvPr id="7" name="Group 7"/>
          <p:cNvGrpSpPr/>
          <p:nvPr/>
        </p:nvGrpSpPr>
        <p:grpSpPr>
          <a:xfrm rot="5400000">
            <a:off x="8259251" y="5856244"/>
            <a:ext cx="1303723" cy="7557790"/>
            <a:chOff x="0" y="0"/>
            <a:chExt cx="343367" cy="1990529"/>
          </a:xfrm>
        </p:grpSpPr>
        <p:sp>
          <p:nvSpPr>
            <p:cNvPr id="8" name="Freeform 8"/>
            <p:cNvSpPr/>
            <p:nvPr/>
          </p:nvSpPr>
          <p:spPr>
            <a:xfrm>
              <a:off x="0" y="0"/>
              <a:ext cx="343367" cy="1990529"/>
            </a:xfrm>
            <a:custGeom>
              <a:avLst/>
              <a:gdLst/>
              <a:ahLst/>
              <a:cxnLst/>
              <a:rect l="l" t="t" r="r" b="b"/>
              <a:pathLst>
                <a:path w="343367" h="1990529">
                  <a:moveTo>
                    <a:pt x="0" y="0"/>
                  </a:moveTo>
                  <a:lnTo>
                    <a:pt x="343367" y="0"/>
                  </a:lnTo>
                  <a:lnTo>
                    <a:pt x="343367" y="1990529"/>
                  </a:lnTo>
                  <a:lnTo>
                    <a:pt x="0" y="1990529"/>
                  </a:lnTo>
                  <a:close/>
                </a:path>
              </a:pathLst>
            </a:custGeom>
            <a:solidFill>
              <a:srgbClr val="EBE7E7"/>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4916907" y="1304402"/>
            <a:ext cx="7557790" cy="1594485"/>
          </a:xfrm>
          <a:prstGeom prst="rect">
            <a:avLst/>
          </a:prstGeom>
        </p:spPr>
        <p:txBody>
          <a:bodyPr lIns="0" tIns="0" rIns="0" bIns="0" rtlCol="0" anchor="t">
            <a:spAutoFit/>
          </a:bodyPr>
          <a:lstStyle/>
          <a:p>
            <a:pPr>
              <a:lnSpc>
                <a:spcPts val="6269"/>
              </a:lnSpc>
            </a:pPr>
            <a:r>
              <a:rPr lang="en-US" sz="5499">
                <a:solidFill>
                  <a:srgbClr val="000000"/>
                </a:solidFill>
                <a:latin typeface="Nourd Bold"/>
              </a:rPr>
              <a:t>Short text and </a:t>
            </a:r>
          </a:p>
          <a:p>
            <a:pPr>
              <a:lnSpc>
                <a:spcPts val="6269"/>
              </a:lnSpc>
            </a:pPr>
            <a:r>
              <a:rPr lang="en-US" sz="5499">
                <a:solidFill>
                  <a:srgbClr val="000000"/>
                </a:solidFill>
                <a:latin typeface="Nourd Bold"/>
              </a:rPr>
              <a:t>image slide</a:t>
            </a:r>
          </a:p>
        </p:txBody>
      </p:sp>
      <p:sp>
        <p:nvSpPr>
          <p:cNvPr id="11" name="TextBox 11"/>
          <p:cNvSpPr txBox="1"/>
          <p:nvPr/>
        </p:nvSpPr>
        <p:spPr>
          <a:xfrm>
            <a:off x="4916907" y="3078764"/>
            <a:ext cx="7557790" cy="6556374"/>
          </a:xfrm>
          <a:prstGeom prst="rect">
            <a:avLst/>
          </a:prstGeom>
        </p:spPr>
        <p:txBody>
          <a:bodyPr lIns="0" tIns="0" rIns="0" bIns="0" rtlCol="0" anchor="t">
            <a:spAutoFit/>
          </a:bodyPr>
          <a:lstStyle/>
          <a:p>
            <a:pPr>
              <a:lnSpc>
                <a:spcPts val="3500"/>
              </a:lnSpc>
            </a:pPr>
            <a:r>
              <a:rPr lang="en-US" sz="2500">
                <a:solidFill>
                  <a:srgbClr val="000000"/>
                </a:solidFill>
                <a:latin typeface="Nourd"/>
              </a:rPr>
              <a:t>We are using AI to detect plant's health care to achieve minimal human effort. So basically AI will need a image which will be clicked by the caretaker, Ai will detect the problem with sapling(if any) and will guide the caretaker accordingly.</a:t>
            </a:r>
          </a:p>
          <a:p>
            <a:pPr>
              <a:lnSpc>
                <a:spcPts val="3500"/>
              </a:lnSpc>
            </a:pPr>
            <a:endParaRPr lang="en-US" sz="2500">
              <a:solidFill>
                <a:srgbClr val="000000"/>
              </a:solidFill>
              <a:latin typeface="Nourd"/>
            </a:endParaRPr>
          </a:p>
          <a:p>
            <a:pPr>
              <a:lnSpc>
                <a:spcPts val="3500"/>
              </a:lnSpc>
            </a:pPr>
            <a:r>
              <a:rPr lang="en-US" sz="2500">
                <a:solidFill>
                  <a:srgbClr val="000000"/>
                </a:solidFill>
                <a:latin typeface="Nourd"/>
              </a:rPr>
              <a:t>    Every day taking images of every plants is not possible. To avoid this caretaker's app will tell the caretaker to take images of the plant asked by our algorithm. Every plant has a unique ID which given to them while planting them. Our algorithm will randomly give any plant's ID and the caretaker will have to upload image of that plant.</a:t>
            </a:r>
          </a:p>
          <a:p>
            <a:pPr>
              <a:lnSpc>
                <a:spcPts val="3500"/>
              </a:lnSpc>
            </a:pPr>
            <a:endParaRPr lang="en-US" sz="2500">
              <a:solidFill>
                <a:srgbClr val="000000"/>
              </a:solidFill>
              <a:latin typeface="Nourd"/>
            </a:endParaRPr>
          </a:p>
          <a:p>
            <a:pPr>
              <a:lnSpc>
                <a:spcPts val="3500"/>
              </a:lnSpc>
            </a:pPr>
            <a:endParaRPr lang="en-US" sz="2500">
              <a:solidFill>
                <a:srgbClr val="000000"/>
              </a:solidFill>
              <a:latin typeface="Nour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67377" y="4438340"/>
            <a:ext cx="1618197" cy="1131968"/>
            <a:chOff x="0" y="0"/>
            <a:chExt cx="426192" cy="298132"/>
          </a:xfrm>
        </p:grpSpPr>
        <p:sp>
          <p:nvSpPr>
            <p:cNvPr id="3" name="Freeform 3"/>
            <p:cNvSpPr/>
            <p:nvPr/>
          </p:nvSpPr>
          <p:spPr>
            <a:xfrm>
              <a:off x="0" y="0"/>
              <a:ext cx="426192" cy="298132"/>
            </a:xfrm>
            <a:custGeom>
              <a:avLst/>
              <a:gdLst/>
              <a:ahLst/>
              <a:cxnLst/>
              <a:rect l="l" t="t" r="r" b="b"/>
              <a:pathLst>
                <a:path w="426192" h="298132">
                  <a:moveTo>
                    <a:pt x="0" y="0"/>
                  </a:moveTo>
                  <a:lnTo>
                    <a:pt x="426192" y="0"/>
                  </a:lnTo>
                  <a:lnTo>
                    <a:pt x="426192" y="298132"/>
                  </a:lnTo>
                  <a:lnTo>
                    <a:pt x="0" y="298132"/>
                  </a:lnTo>
                  <a:close/>
                </a:path>
              </a:pathLst>
            </a:custGeom>
            <a:solidFill>
              <a:srgbClr val="396035"/>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5"/>
          <p:cNvPicPr>
            <a:picLocks noChangeAspect="1"/>
          </p:cNvPicPr>
          <p:nvPr/>
        </p:nvPicPr>
        <p:blipFill>
          <a:blip r:embed="rId2"/>
          <a:srcRect t="56243" b="6285"/>
          <a:stretch>
            <a:fillRect/>
          </a:stretch>
        </p:blipFill>
        <p:spPr>
          <a:xfrm>
            <a:off x="-335048" y="0"/>
            <a:ext cx="18623048" cy="4649240"/>
          </a:xfrm>
          <a:prstGeom prst="rect">
            <a:avLst/>
          </a:prstGeom>
        </p:spPr>
      </p:pic>
      <p:sp>
        <p:nvSpPr>
          <p:cNvPr id="6" name="TextBox 6"/>
          <p:cNvSpPr txBox="1"/>
          <p:nvPr/>
        </p:nvSpPr>
        <p:spPr>
          <a:xfrm>
            <a:off x="6578739" y="6254754"/>
            <a:ext cx="5130522" cy="1175384"/>
          </a:xfrm>
          <a:prstGeom prst="rect">
            <a:avLst/>
          </a:prstGeom>
        </p:spPr>
        <p:txBody>
          <a:bodyPr lIns="0" tIns="0" rIns="0" bIns="0" rtlCol="0" anchor="t">
            <a:spAutoFit/>
          </a:bodyPr>
          <a:lstStyle/>
          <a:p>
            <a:pPr algn="ctr">
              <a:lnSpc>
                <a:spcPts val="9119"/>
              </a:lnSpc>
            </a:pPr>
            <a:r>
              <a:rPr lang="en-US" sz="7999">
                <a:solidFill>
                  <a:srgbClr val="000000"/>
                </a:solidFill>
                <a:latin typeface="Nourd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302</Words>
  <Application>Microsoft Office PowerPoint</Application>
  <PresentationFormat>Custom</PresentationFormat>
  <Paragraphs>19</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Nourd</vt:lpstr>
      <vt:lpstr>Arial</vt:lpstr>
      <vt:lpstr>Nourd Bold</vt:lpstr>
      <vt:lpstr>Calibri</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plant we care</dc:title>
  <dc:creator>priyansu dash</dc:creator>
  <cp:lastModifiedBy>priyansu dash</cp:lastModifiedBy>
  <cp:revision>1</cp:revision>
  <dcterms:created xsi:type="dcterms:W3CDTF">2006-08-16T00:00:00Z</dcterms:created>
  <dcterms:modified xsi:type="dcterms:W3CDTF">2022-12-01T17:13:50Z</dcterms:modified>
  <dc:identifier>DAFThzIG1Ro</dc:identifier>
</cp:coreProperties>
</file>